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52" r:id="rId2"/>
    <p:sldId id="353" r:id="rId3"/>
    <p:sldId id="370" r:id="rId4"/>
    <p:sldId id="360" r:id="rId5"/>
    <p:sldId id="373" r:id="rId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193"/>
    <a:srgbClr val="B88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274"/>
  </p:normalViewPr>
  <p:slideViewPr>
    <p:cSldViewPr snapToGrid="0" showGuides="1">
      <p:cViewPr varScale="1">
        <p:scale>
          <a:sx n="116" d="100"/>
          <a:sy n="116" d="100"/>
        </p:scale>
        <p:origin x="9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1BC2F-69F2-6B40-B785-1289A9F91739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D4D83-C364-B142-A397-E0077B819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3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1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0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3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0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06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451F26-9D4C-8F4B-B9A7-F909181EEDC3}" type="datetimeFigureOut">
              <a:rPr lang="en-US" smtClean="0"/>
              <a:t>10/31/25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E714C-6FE4-924A-BCF0-DA31E588E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2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814900-2288-637B-BED3-8D132D9A7494}"/>
              </a:ext>
            </a:extLst>
          </p:cNvPr>
          <p:cNvSpPr txBox="1"/>
          <p:nvPr/>
        </p:nvSpPr>
        <p:spPr>
          <a:xfrm>
            <a:off x="450355" y="94150"/>
            <a:ext cx="8263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Seeing Self: Strengths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D3771-D7C2-35F7-BB7E-982E8A119588}"/>
              </a:ext>
            </a:extLst>
          </p:cNvPr>
          <p:cNvSpPr txBox="1"/>
          <p:nvPr/>
        </p:nvSpPr>
        <p:spPr>
          <a:xfrm>
            <a:off x="0" y="5304759"/>
            <a:ext cx="91671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u="none" strike="noStrike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great leaders have in common is that each truly </a:t>
            </a:r>
            <a:r>
              <a:rPr lang="en-GB" sz="2400" b="1" i="1" u="none" strike="noStrike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knows their strengths </a:t>
            </a:r>
            <a:r>
              <a:rPr lang="en-GB" sz="2400" b="1" i="1" u="none" strike="noStrike" dirty="0">
                <a:solidFill>
                  <a:srgbClr val="0432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— and can call on the right strength at the right time.</a:t>
            </a:r>
          </a:p>
          <a:p>
            <a:pPr algn="ctr"/>
            <a:r>
              <a:rPr lang="en-GB" sz="2400" b="1" i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 Rath.</a:t>
            </a:r>
            <a:endParaRPr lang="en-US" sz="2400" b="1" i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diagram of the strength of a leadership&#10;&#10;Description automatically generated">
            <a:extLst>
              <a:ext uri="{FF2B5EF4-FFF2-40B4-BE49-F238E27FC236}">
                <a16:creationId xmlns:a16="http://schemas.microsoft.com/office/drawing/2014/main" id="{82FF6050-BB7B-EE3D-928F-B945CC138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44" y="706712"/>
            <a:ext cx="4171508" cy="41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814900-2288-637B-BED3-8D132D9A7494}"/>
              </a:ext>
            </a:extLst>
          </p:cNvPr>
          <p:cNvSpPr txBox="1"/>
          <p:nvPr/>
        </p:nvSpPr>
        <p:spPr>
          <a:xfrm>
            <a:off x="450355" y="293154"/>
            <a:ext cx="8263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Intentions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12E03FF-B14C-3006-1370-3A41C9870380}"/>
              </a:ext>
            </a:extLst>
          </p:cNvPr>
          <p:cNvSpPr/>
          <p:nvPr/>
        </p:nvSpPr>
        <p:spPr>
          <a:xfrm>
            <a:off x="-1" y="5374879"/>
            <a:ext cx="9144001" cy="1513797"/>
          </a:xfrm>
          <a:custGeom>
            <a:avLst/>
            <a:gdLst>
              <a:gd name="connsiteX0" fmla="*/ 0 w 9165772"/>
              <a:gd name="connsiteY0" fmla="*/ 2211614 h 2385785"/>
              <a:gd name="connsiteX1" fmla="*/ 283029 w 9165772"/>
              <a:gd name="connsiteY1" fmla="*/ 2200728 h 2385785"/>
              <a:gd name="connsiteX2" fmla="*/ 555172 w 9165772"/>
              <a:gd name="connsiteY2" fmla="*/ 2200728 h 2385785"/>
              <a:gd name="connsiteX3" fmla="*/ 2830286 w 9165772"/>
              <a:gd name="connsiteY3" fmla="*/ 1090385 h 2385785"/>
              <a:gd name="connsiteX4" fmla="*/ 3853543 w 9165772"/>
              <a:gd name="connsiteY4" fmla="*/ 1830614 h 2385785"/>
              <a:gd name="connsiteX5" fmla="*/ 4495800 w 9165772"/>
              <a:gd name="connsiteY5" fmla="*/ 1787071 h 2385785"/>
              <a:gd name="connsiteX6" fmla="*/ 5802086 w 9165772"/>
              <a:gd name="connsiteY6" fmla="*/ 1123042 h 2385785"/>
              <a:gd name="connsiteX7" fmla="*/ 6531429 w 9165772"/>
              <a:gd name="connsiteY7" fmla="*/ 840014 h 2385785"/>
              <a:gd name="connsiteX8" fmla="*/ 7772400 w 9165772"/>
              <a:gd name="connsiteY8" fmla="*/ 1602014 h 2385785"/>
              <a:gd name="connsiteX9" fmla="*/ 8240486 w 9165772"/>
              <a:gd name="connsiteY9" fmla="*/ 1427842 h 2385785"/>
              <a:gd name="connsiteX10" fmla="*/ 6912429 w 9165772"/>
              <a:gd name="connsiteY10" fmla="*/ 34471 h 2385785"/>
              <a:gd name="connsiteX11" fmla="*/ 9165772 w 9165772"/>
              <a:gd name="connsiteY11" fmla="*/ 1221014 h 238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5772" h="2385785">
                <a:moveTo>
                  <a:pt x="0" y="2211614"/>
                </a:moveTo>
                <a:lnTo>
                  <a:pt x="283029" y="2200728"/>
                </a:lnTo>
                <a:cubicBezTo>
                  <a:pt x="375558" y="2198914"/>
                  <a:pt x="130629" y="2385785"/>
                  <a:pt x="555172" y="2200728"/>
                </a:cubicBezTo>
                <a:cubicBezTo>
                  <a:pt x="979715" y="2015671"/>
                  <a:pt x="2280558" y="1152071"/>
                  <a:pt x="2830286" y="1090385"/>
                </a:cubicBezTo>
                <a:cubicBezTo>
                  <a:pt x="3380014" y="1028699"/>
                  <a:pt x="3575957" y="1714500"/>
                  <a:pt x="3853543" y="1830614"/>
                </a:cubicBezTo>
                <a:cubicBezTo>
                  <a:pt x="4131129" y="1946728"/>
                  <a:pt x="4171043" y="1905000"/>
                  <a:pt x="4495800" y="1787071"/>
                </a:cubicBezTo>
                <a:cubicBezTo>
                  <a:pt x="4820557" y="1669142"/>
                  <a:pt x="5462814" y="1280885"/>
                  <a:pt x="5802086" y="1123042"/>
                </a:cubicBezTo>
                <a:cubicBezTo>
                  <a:pt x="6141358" y="965199"/>
                  <a:pt x="6203043" y="760185"/>
                  <a:pt x="6531429" y="840014"/>
                </a:cubicBezTo>
                <a:cubicBezTo>
                  <a:pt x="6859815" y="919843"/>
                  <a:pt x="7487557" y="1504043"/>
                  <a:pt x="7772400" y="1602014"/>
                </a:cubicBezTo>
                <a:cubicBezTo>
                  <a:pt x="8057243" y="1699985"/>
                  <a:pt x="8383814" y="1689099"/>
                  <a:pt x="8240486" y="1427842"/>
                </a:cubicBezTo>
                <a:cubicBezTo>
                  <a:pt x="8097158" y="1166585"/>
                  <a:pt x="6758215" y="68942"/>
                  <a:pt x="6912429" y="34471"/>
                </a:cubicBezTo>
                <a:cubicBezTo>
                  <a:pt x="7066643" y="0"/>
                  <a:pt x="8116207" y="610507"/>
                  <a:pt x="9165772" y="1221014"/>
                </a:cubicBezTo>
              </a:path>
            </a:pathLst>
          </a:cu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066FF-BD29-AAEC-1983-C68161356A04}"/>
              </a:ext>
            </a:extLst>
          </p:cNvPr>
          <p:cNvSpPr txBox="1"/>
          <p:nvPr/>
        </p:nvSpPr>
        <p:spPr>
          <a:xfrm>
            <a:off x="277400" y="559512"/>
            <a:ext cx="85082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Co-create a Thinking Environment by using the rules of Engagement.</a:t>
            </a: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dirty="0">
                <a:solidFill>
                  <a:srgbClr val="0091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Re-convene as a learning group.</a:t>
            </a: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Review and crystallise significant learning from How Full is Your Bucket book.</a:t>
            </a:r>
          </a:p>
          <a:p>
            <a:pPr algn="ctr"/>
            <a:endParaRPr lang="en-GB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Define the 4 strengths domains.</a:t>
            </a:r>
          </a:p>
          <a:p>
            <a:pPr algn="ctr"/>
            <a:endParaRPr lang="en-GB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dirty="0">
                <a:solidFill>
                  <a:srgbClr val="0091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Explore </a:t>
            </a:r>
            <a:r>
              <a:rPr lang="en-GB" sz="2000" b="1" dirty="0">
                <a:solidFill>
                  <a:srgbClr val="00919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your personal strengths and support others to do the same, maximising impact.</a:t>
            </a:r>
          </a:p>
          <a:p>
            <a:pPr algn="ctr"/>
            <a:endParaRPr lang="en-GB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 to complete a Strengths Development Plan with your Thinking Partner, using the Thinking Environment framework.</a:t>
            </a:r>
            <a:r>
              <a:rPr lang="en-GB" sz="2000" b="1" dirty="0">
                <a:solidFill>
                  <a:srgbClr val="0432FF"/>
                </a:solidFill>
                <a:effectLst/>
              </a:rPr>
              <a:t> </a:t>
            </a:r>
            <a:endParaRPr lang="en-US" sz="20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2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316B1E-1CFA-DB69-72AF-678EE76A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15506" y="-388050"/>
            <a:ext cx="5849162" cy="8420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C3272A-C72A-43FC-72A2-EC6F8C6DFFB0}"/>
              </a:ext>
            </a:extLst>
          </p:cNvPr>
          <p:cNvSpPr txBox="1"/>
          <p:nvPr/>
        </p:nvSpPr>
        <p:spPr>
          <a:xfrm>
            <a:off x="0" y="22319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Full is your Bucket</a:t>
            </a:r>
          </a:p>
          <a:p>
            <a:pPr algn="ctr"/>
            <a:endParaRPr lang="en-GB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solidFill>
                <a:srgbClr val="0000FF"/>
              </a:solidFill>
            </a:endParaRPr>
          </a:p>
          <a:p>
            <a:pPr algn="ctr"/>
            <a:r>
              <a:rPr lang="en-GB" sz="2000" b="1" dirty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GB" sz="12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82D402-E0CC-6B76-B27D-008827448A07}"/>
              </a:ext>
            </a:extLst>
          </p:cNvPr>
          <p:cNvSpPr txBox="1"/>
          <p:nvPr/>
        </p:nvSpPr>
        <p:spPr>
          <a:xfrm>
            <a:off x="193638" y="640420"/>
            <a:ext cx="879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has been the most significant impact of reading the ‘Bucket Book’?</a:t>
            </a:r>
          </a:p>
        </p:txBody>
      </p:sp>
    </p:spTree>
    <p:extLst>
      <p:ext uri="{BB962C8B-B14F-4D97-AF65-F5344CB8AC3E}">
        <p14:creationId xmlns:p14="http://schemas.microsoft.com/office/powerpoint/2010/main" val="197980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8724"/>
              </p:ext>
            </p:extLst>
          </p:nvPr>
        </p:nvGraphicFramePr>
        <p:xfrm>
          <a:off x="1" y="-89452"/>
          <a:ext cx="9143999" cy="69892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7061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Executing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CP/A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Influencing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A/NP/NC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Relationship 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Building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NP/A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518E">
                        <a:alpha val="202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Strategic 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Thinking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A/NC/CP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A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40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Achiever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Arranger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Belief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Consistency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Deliberative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Discipline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Focus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Responsibility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Restorative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Activator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Communication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Competition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Maximiser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 – Assurance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Significance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Woo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Adaptability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Developer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Connectedness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Empathy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Harmony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Includer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Individualisation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Positivity</a:t>
                      </a:r>
                    </a:p>
                    <a:p>
                      <a:pPr algn="ctr"/>
                      <a:endParaRPr lang="en-GB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Relator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518E">
                        <a:alpha val="202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Analytical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Context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Futuristic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Ideation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Intellection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Learner</a:t>
                      </a:r>
                    </a:p>
                    <a:p>
                      <a:pPr algn="ctr"/>
                      <a:endParaRPr lang="en-GB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Strategic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AEBF">
                        <a:alpha val="459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50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Values driven and goal focussed, EXECUTORS get stuff done. They are responsible problem solvers, planners and pragmatists.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driven and engagement  focussed, INFLUENCERS sell ideas and opportunities. They are promoters, connectors, communicators and </a:t>
                      </a:r>
                      <a:r>
                        <a:rPr lang="en-GB" sz="1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believers.</a:t>
                      </a:r>
                    </a:p>
                    <a:p>
                      <a:pPr algn="ctr"/>
                      <a:endParaRPr lang="en-GB" sz="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 driven and people focussed, RELATIONSHIP BUILDERS get others involved. They are coaches and mentors, empathic and caring.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518E">
                        <a:alpha val="202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 driven and decision focussed, STRATEGIC THINKERS drive and deliver change. They are creatives, learners, analysts and doers.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AEBF">
                        <a:alpha val="459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60175"/>
            <a:ext cx="89589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>
              <a:solidFill>
                <a:srgbClr val="9900FF"/>
              </a:solidFill>
              <a:latin typeface="Papyrus" panose="03070502060502030205" pitchFamily="66" charset="0"/>
            </a:endParaRPr>
          </a:p>
          <a:p>
            <a:pPr algn="ctr"/>
            <a:endParaRPr lang="en-GB" sz="4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319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Connecting to Strengths</a:t>
            </a:r>
          </a:p>
          <a:p>
            <a:endParaRPr lang="en-GB" sz="2000" b="1" dirty="0">
              <a:solidFill>
                <a:srgbClr val="0000FF"/>
              </a:solidFill>
            </a:endParaRPr>
          </a:p>
          <a:p>
            <a:pPr algn="ctr"/>
            <a:endParaRPr lang="en-GB" sz="2400" b="1" i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pairs take 15 minutes each way to share your top 5 strengths </a:t>
            </a:r>
          </a:p>
          <a:p>
            <a:pPr algn="ctr"/>
            <a:r>
              <a:rPr lang="en-GB" sz="24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each other.</a:t>
            </a:r>
          </a:p>
          <a:p>
            <a:pPr algn="ctr"/>
            <a:endParaRPr lang="en-GB" sz="24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your strengths connect to your role and to the </a:t>
            </a:r>
            <a:r>
              <a:rPr lang="en-GB" sz="2400" b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behaviours.</a:t>
            </a:r>
            <a:endParaRPr lang="en-GB" sz="24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i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to listen without interrupting.</a:t>
            </a:r>
          </a:p>
          <a:p>
            <a:pPr algn="ctr"/>
            <a:endParaRPr lang="en-GB" sz="2000" b="1" i="1" dirty="0">
              <a:solidFill>
                <a:srgbClr val="7A8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5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1514</TotalTime>
  <Words>312</Words>
  <Application>Microsoft Macintosh PowerPoint</Application>
  <PresentationFormat>On-screen Show (4:3)</PresentationFormat>
  <Paragraphs>113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Papyrus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MacNeill</dc:creator>
  <cp:lastModifiedBy>Fiona MacNeill</cp:lastModifiedBy>
  <cp:revision>7</cp:revision>
  <cp:lastPrinted>2025-09-04T14:10:02Z</cp:lastPrinted>
  <dcterms:created xsi:type="dcterms:W3CDTF">2024-02-19T14:19:02Z</dcterms:created>
  <dcterms:modified xsi:type="dcterms:W3CDTF">2025-10-31T10:42:32Z</dcterms:modified>
</cp:coreProperties>
</file>